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22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5B34"/>
    <a:srgbClr val="AF8237"/>
    <a:srgbClr val="865F1D"/>
    <a:srgbClr val="AA8148"/>
    <a:srgbClr val="B00000"/>
    <a:srgbClr val="F6F8FB"/>
    <a:srgbClr val="203864"/>
    <a:srgbClr val="843C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23C941-8498-461A-994A-CD04EFBBFDAA}" v="36" dt="2024-11-05T10:11:33.2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82" autoAdjust="0"/>
    <p:restoredTop sz="94660"/>
  </p:normalViewPr>
  <p:slideViewPr>
    <p:cSldViewPr snapToGrid="0" showGuides="1">
      <p:cViewPr varScale="1">
        <p:scale>
          <a:sx n="95" d="100"/>
          <a:sy n="95" d="100"/>
        </p:scale>
        <p:origin x="1238" y="67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SAHIRO YAMASHITA" userId="c8454634c208c964" providerId="LiveId" clId="{E81BC378-BB7D-4FE6-A957-62007C5ECEDF}"/>
    <pc:docChg chg="delSld modSld">
      <pc:chgData name="MASAHIRO YAMASHITA" userId="c8454634c208c964" providerId="LiveId" clId="{E81BC378-BB7D-4FE6-A957-62007C5ECEDF}" dt="2024-11-03T07:27:55.495" v="189" actId="20577"/>
      <pc:docMkLst>
        <pc:docMk/>
      </pc:docMkLst>
      <pc:sldChg chg="del">
        <pc:chgData name="MASAHIRO YAMASHITA" userId="c8454634c208c964" providerId="LiveId" clId="{E81BC378-BB7D-4FE6-A957-62007C5ECEDF}" dt="2024-11-03T07:11:11.463" v="7" actId="47"/>
        <pc:sldMkLst>
          <pc:docMk/>
          <pc:sldMk cId="1139839399" sldId="258"/>
        </pc:sldMkLst>
      </pc:sldChg>
      <pc:sldChg chg="del">
        <pc:chgData name="MASAHIRO YAMASHITA" userId="c8454634c208c964" providerId="LiveId" clId="{E81BC378-BB7D-4FE6-A957-62007C5ECEDF}" dt="2024-11-03T07:11:05.442" v="0" actId="47"/>
        <pc:sldMkLst>
          <pc:docMk/>
          <pc:sldMk cId="4050920063" sldId="1219"/>
        </pc:sldMkLst>
      </pc:sldChg>
      <pc:sldChg chg="del">
        <pc:chgData name="MASAHIRO YAMASHITA" userId="c8454634c208c964" providerId="LiveId" clId="{E81BC378-BB7D-4FE6-A957-62007C5ECEDF}" dt="2024-11-03T07:11:06.257" v="1" actId="47"/>
        <pc:sldMkLst>
          <pc:docMk/>
          <pc:sldMk cId="3396729070" sldId="1220"/>
        </pc:sldMkLst>
      </pc:sldChg>
      <pc:sldChg chg="del">
        <pc:chgData name="MASAHIRO YAMASHITA" userId="c8454634c208c964" providerId="LiveId" clId="{E81BC378-BB7D-4FE6-A957-62007C5ECEDF}" dt="2024-11-03T07:11:07.129" v="2" actId="47"/>
        <pc:sldMkLst>
          <pc:docMk/>
          <pc:sldMk cId="1706415901" sldId="1221"/>
        </pc:sldMkLst>
      </pc:sldChg>
      <pc:sldChg chg="del">
        <pc:chgData name="MASAHIRO YAMASHITA" userId="c8454634c208c964" providerId="LiveId" clId="{E81BC378-BB7D-4FE6-A957-62007C5ECEDF}" dt="2024-11-03T07:11:07.964" v="3" actId="47"/>
        <pc:sldMkLst>
          <pc:docMk/>
          <pc:sldMk cId="47280528" sldId="1222"/>
        </pc:sldMkLst>
      </pc:sldChg>
      <pc:sldChg chg="del">
        <pc:chgData name="MASAHIRO YAMASHITA" userId="c8454634c208c964" providerId="LiveId" clId="{E81BC378-BB7D-4FE6-A957-62007C5ECEDF}" dt="2024-11-03T07:11:08.862" v="4" actId="47"/>
        <pc:sldMkLst>
          <pc:docMk/>
          <pc:sldMk cId="1585944115" sldId="1223"/>
        </pc:sldMkLst>
      </pc:sldChg>
      <pc:sldChg chg="del">
        <pc:chgData name="MASAHIRO YAMASHITA" userId="c8454634c208c964" providerId="LiveId" clId="{E81BC378-BB7D-4FE6-A957-62007C5ECEDF}" dt="2024-11-03T07:11:09.643" v="5" actId="47"/>
        <pc:sldMkLst>
          <pc:docMk/>
          <pc:sldMk cId="2753061549" sldId="1224"/>
        </pc:sldMkLst>
      </pc:sldChg>
      <pc:sldChg chg="del">
        <pc:chgData name="MASAHIRO YAMASHITA" userId="c8454634c208c964" providerId="LiveId" clId="{E81BC378-BB7D-4FE6-A957-62007C5ECEDF}" dt="2024-11-03T07:11:10.552" v="6" actId="47"/>
        <pc:sldMkLst>
          <pc:docMk/>
          <pc:sldMk cId="614247898" sldId="1225"/>
        </pc:sldMkLst>
      </pc:sldChg>
      <pc:sldChg chg="modSp mod">
        <pc:chgData name="MASAHIRO YAMASHITA" userId="c8454634c208c964" providerId="LiveId" clId="{E81BC378-BB7D-4FE6-A957-62007C5ECEDF}" dt="2024-11-03T07:27:55.495" v="189" actId="20577"/>
        <pc:sldMkLst>
          <pc:docMk/>
          <pc:sldMk cId="443322479" sldId="1226"/>
        </pc:sldMkLst>
        <pc:spChg chg="mod">
          <ac:chgData name="MASAHIRO YAMASHITA" userId="c8454634c208c964" providerId="LiveId" clId="{E81BC378-BB7D-4FE6-A957-62007C5ECEDF}" dt="2024-11-03T07:27:55.495" v="189" actId="20577"/>
          <ac:spMkLst>
            <pc:docMk/>
            <pc:sldMk cId="443322479" sldId="1226"/>
            <ac:spMk id="66565" creationId="{5BDA3BBD-951D-E72B-39F5-409C0A779650}"/>
          </ac:spMkLst>
        </pc:spChg>
      </pc:sldChg>
    </pc:docChg>
  </pc:docChgLst>
  <pc:docChgLst>
    <pc:chgData name="MASAHIRO YAMASHITA" userId="c8454634c208c964" providerId="LiveId" clId="{5323C941-8498-461A-994A-CD04EFBBFDAA}"/>
    <pc:docChg chg="custSel modSld">
      <pc:chgData name="MASAHIRO YAMASHITA" userId="c8454634c208c964" providerId="LiveId" clId="{5323C941-8498-461A-994A-CD04EFBBFDAA}" dt="2024-11-24T03:27:33.445" v="281" actId="20577"/>
      <pc:docMkLst>
        <pc:docMk/>
      </pc:docMkLst>
      <pc:sldChg chg="modSp mod">
        <pc:chgData name="MASAHIRO YAMASHITA" userId="c8454634c208c964" providerId="LiveId" clId="{5323C941-8498-461A-994A-CD04EFBBFDAA}" dt="2024-11-24T03:27:33.445" v="281" actId="20577"/>
        <pc:sldMkLst>
          <pc:docMk/>
          <pc:sldMk cId="443322479" sldId="1226"/>
        </pc:sldMkLst>
        <pc:spChg chg="mod">
          <ac:chgData name="MASAHIRO YAMASHITA" userId="c8454634c208c964" providerId="LiveId" clId="{5323C941-8498-461A-994A-CD04EFBBFDAA}" dt="2024-11-24T03:27:33.445" v="281" actId="20577"/>
          <ac:spMkLst>
            <pc:docMk/>
            <pc:sldMk cId="443322479" sldId="1226"/>
            <ac:spMk id="66565" creationId="{5BDA3BBD-951D-E72B-39F5-409C0A77965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3685C-3A9F-4AD6-A6EB-068921D88F36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0C0A3-FB72-4878-A6A3-301B501151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9943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3685C-3A9F-4AD6-A6EB-068921D88F36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0C0A3-FB72-4878-A6A3-301B501151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9332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3685C-3A9F-4AD6-A6EB-068921D88F36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0C0A3-FB72-4878-A6A3-301B501151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1234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3685C-3A9F-4AD6-A6EB-068921D88F36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0C0A3-FB72-4878-A6A3-301B501151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1453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3685C-3A9F-4AD6-A6EB-068921D88F36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0C0A3-FB72-4878-A6A3-301B501151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179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3685C-3A9F-4AD6-A6EB-068921D88F36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0C0A3-FB72-4878-A6A3-301B501151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9282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3685C-3A9F-4AD6-A6EB-068921D88F36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0C0A3-FB72-4878-A6A3-301B501151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1022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3685C-3A9F-4AD6-A6EB-068921D88F36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0C0A3-FB72-4878-A6A3-301B501151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4318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3685C-3A9F-4AD6-A6EB-068921D88F36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0C0A3-FB72-4878-A6A3-301B501151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258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3685C-3A9F-4AD6-A6EB-068921D88F36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0C0A3-FB72-4878-A6A3-301B501151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1223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3685C-3A9F-4AD6-A6EB-068921D88F36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0C0A3-FB72-4878-A6A3-301B501151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2435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3685C-3A9F-4AD6-A6EB-068921D88F36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0C0A3-FB72-4878-A6A3-301B501151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9723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8752779D-1F4C-B596-3F77-092FEA532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5" name="Rectangle 6">
            <a:extLst>
              <a:ext uri="{FF2B5EF4-FFF2-40B4-BE49-F238E27FC236}">
                <a16:creationId xmlns:a16="http://schemas.microsoft.com/office/drawing/2014/main" id="{5BDA3BBD-951D-E72B-39F5-409C0A7796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693" y="-7448"/>
            <a:ext cx="9023684" cy="712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just">
              <a:buNone/>
            </a:pPr>
            <a:r>
              <a:rPr lang="en-US" altLang="ja-JP" sz="16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Rigaku 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International Workshop</a:t>
            </a:r>
            <a:endParaRPr lang="ja-JP" altLang="ja-JP" sz="16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ja-JP" altLang="ja-JP" sz="1200" b="1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Rigaku International Workshop will be organized in Asian countries and</a:t>
            </a:r>
            <a:r>
              <a:rPr lang="ja-JP" altLang="en-US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regions</a:t>
            </a:r>
            <a:r>
              <a:rPr lang="ja-JP" altLang="en-US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for ca. 2</a:t>
            </a:r>
            <a:r>
              <a:rPr lang="ja-JP" altLang="en-US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days in every year.</a:t>
            </a:r>
          </a:p>
          <a:p>
            <a:pPr algn="just"/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Rigaku International Workshop will compose of Japan and another Asian country or region.</a:t>
            </a:r>
          </a:p>
          <a:p>
            <a:pPr algn="just"/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The invited speakers are ca. 13 from Japan and another country, respectively (The total: ca. 25).</a:t>
            </a:r>
          </a:p>
          <a:p>
            <a:pPr algn="just">
              <a:buNone/>
            </a:pPr>
            <a:endParaRPr lang="ja-JP" altLang="ja-JP" sz="1400" b="1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1400" b="1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Purpose</a:t>
            </a:r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:  </a:t>
            </a:r>
          </a:p>
          <a:p>
            <a:pPr marL="342900" indent="-342900" algn="just">
              <a:buAutoNum type="arabicParenBoth"/>
            </a:pPr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Rigaku International Workshop will encourage the activity of coordination chemistry as well as </a:t>
            </a:r>
          </a:p>
          <a:p>
            <a:pPr algn="just">
              <a:buNone/>
            </a:pPr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       crystallography in Asian countries and regions.</a:t>
            </a:r>
          </a:p>
          <a:p>
            <a:pPr marL="342900" indent="-342900" algn="just">
              <a:buAutoNum type="arabicParenBoth" startAt="2"/>
            </a:pPr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Rigaku International Workshop will activate the collaboration of coordination chemistry and </a:t>
            </a:r>
          </a:p>
          <a:p>
            <a:pPr algn="just">
              <a:buNone/>
            </a:pPr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       crystallography among Asian countries and regions.</a:t>
            </a:r>
          </a:p>
          <a:p>
            <a:pPr lvl="0" algn="just">
              <a:buNone/>
            </a:pPr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(3)  Rigaku International Workshop will encourage the young and female coordination chemists and  </a:t>
            </a:r>
          </a:p>
          <a:p>
            <a:pPr lvl="0" algn="just">
              <a:buNone/>
            </a:pPr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        crystallography researchers in Asian countries and regions.</a:t>
            </a:r>
          </a:p>
          <a:p>
            <a:pPr lvl="0" algn="just">
              <a:buNone/>
            </a:pPr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(4)  Rigaku International Workshop will encourage the coordination chemistry and crystallography of the host </a:t>
            </a:r>
          </a:p>
          <a:p>
            <a:pPr lvl="0" algn="just">
              <a:buNone/>
            </a:pPr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       countries, regions, and Japan. </a:t>
            </a:r>
          </a:p>
          <a:p>
            <a:pPr marL="342900" lvl="0" indent="-342900" algn="just">
              <a:buAutoNum type="arabicParenBoth" startAt="5"/>
            </a:pPr>
            <a:r>
              <a:rPr lang="en-US" altLang="ja-JP" sz="1400" b="1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Rigaku International </a:t>
            </a:r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Workshop will strongly support Rigaku to increase the market in Asian countries </a:t>
            </a:r>
          </a:p>
          <a:p>
            <a:pPr lvl="0" algn="just">
              <a:buNone/>
            </a:pPr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      and regions</a:t>
            </a:r>
            <a:endParaRPr lang="ja-JP" altLang="ja-JP" sz="1400" b="1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ja-JP" altLang="ja-JP" sz="1400" b="1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1400" b="1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Others</a:t>
            </a:r>
            <a:endParaRPr lang="ja-JP" altLang="ja-JP" sz="1400" b="1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n-US" altLang="ja-JP" sz="1400" b="1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International </a:t>
            </a:r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workshop</a:t>
            </a:r>
            <a:r>
              <a:rPr lang="en-US" altLang="ja-JP" sz="1400" b="1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organizers will hold the award ceremony for the “Rigaku International Prize” </a:t>
            </a:r>
          </a:p>
          <a:p>
            <a:pPr lvl="0" algn="just">
              <a:buNone/>
            </a:pPr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      </a:t>
            </a:r>
            <a:r>
              <a:rPr lang="en-US" altLang="ja-JP" sz="1400" b="1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(1,000 US Dollar) at international workshop held in Asian countries and regions, and the prize winner can </a:t>
            </a:r>
          </a:p>
          <a:p>
            <a:pPr lvl="0" algn="just">
              <a:buNone/>
            </a:pPr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      </a:t>
            </a:r>
            <a:r>
              <a:rPr lang="en-US" altLang="ja-JP" sz="1400" b="1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give an award lecture (</a:t>
            </a:r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30</a:t>
            </a:r>
            <a:r>
              <a:rPr lang="en-US" altLang="ja-JP" sz="1400" b="1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minutes). At this time, Rigaku’s advertisement can be </a:t>
            </a:r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done by </a:t>
            </a:r>
            <a:r>
              <a:rPr lang="en-US" altLang="ja-JP" sz="1400" b="1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using PPTs in </a:t>
            </a:r>
          </a:p>
          <a:p>
            <a:pPr lvl="0" algn="just">
              <a:buNone/>
            </a:pPr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      </a:t>
            </a:r>
            <a:r>
              <a:rPr lang="en-US" altLang="ja-JP" sz="1400" b="1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about 10 minutes.</a:t>
            </a:r>
            <a:endParaRPr lang="ja-JP" altLang="ja-JP" sz="1400" b="1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lvl="0" algn="just">
              <a:buNone/>
            </a:pPr>
            <a:r>
              <a:rPr lang="en-US" altLang="ja-JP" sz="1400" b="1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2.    Sponsorship money (1,500 US dollar) will be provided to international </a:t>
            </a:r>
            <a:r>
              <a:rPr lang="en-US" altLang="ja-JP" sz="1400" b="1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workshop</a:t>
            </a:r>
            <a:r>
              <a:rPr lang="en-US" altLang="ja-JP" sz="1400" b="1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organizers. </a:t>
            </a:r>
            <a:endParaRPr lang="ja-JP" altLang="ja-JP" sz="1400" b="1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ja-JP" altLang="ja-JP" sz="1400" b="1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1400" b="1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Executive Secretary:  Masahiro Yamashita (Tohoku University): masahiro.yamashita.c5@tohoku.ac.jp</a:t>
            </a:r>
            <a:endParaRPr lang="ja-JP" altLang="ja-JP" sz="1400" b="1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 baseline="0" dirty="0">
                <a:solidFill>
                  <a:srgbClr val="0070C0"/>
                </a:solidFill>
                <a:latin typeface="HGPｺﾞｼｯｸE" pitchFamily="50" charset="-128"/>
                <a:ea typeface="HGPｺﾞｼｯｸE" pitchFamily="50" charset="-128"/>
              </a:rPr>
              <a:t>    </a:t>
            </a:r>
            <a:r>
              <a:rPr lang="en-US" altLang="ja-JP" sz="1200" baseline="0" dirty="0">
                <a:solidFill>
                  <a:srgbClr val="0070C0"/>
                </a:solidFill>
                <a:latin typeface="HGPｺﾞｼｯｸE" pitchFamily="50" charset="-128"/>
                <a:ea typeface="HGPｺﾞｼｯｸE" pitchFamily="50" charset="-128"/>
              </a:rPr>
              <a:t>   </a:t>
            </a:r>
            <a:endParaRPr lang="ja-JP" altLang="en-US" sz="1200" baseline="0" dirty="0">
              <a:solidFill>
                <a:srgbClr val="0070C0"/>
              </a:solidFill>
              <a:latin typeface="HGPｺﾞｼｯｸE" pitchFamily="50" charset="-128"/>
              <a:ea typeface="HGPｺﾞｼｯｸE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3322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3197</TotalTime>
  <Words>270</Words>
  <Application>Microsoft Office PowerPoint</Application>
  <PresentationFormat>画面に合わせる (4:3)</PresentationFormat>
  <Paragraphs>27</Paragraphs>
  <Slides>1</Slides>
  <Notes>0</Notes>
  <HiddenSlides>1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游明朝</vt:lpstr>
      <vt:lpstr>Arial</vt:lpstr>
      <vt:lpstr>Calibri</vt:lpstr>
      <vt:lpstr>Calibri Light</vt:lpstr>
      <vt:lpstr>Office 테마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Minks</dc:creator>
  <cp:lastModifiedBy>MASAHIRO YAMASHITA</cp:lastModifiedBy>
  <cp:revision>106</cp:revision>
  <dcterms:created xsi:type="dcterms:W3CDTF">2024-08-09T12:15:36Z</dcterms:created>
  <dcterms:modified xsi:type="dcterms:W3CDTF">2026-01-05T13:53:09Z</dcterms:modified>
</cp:coreProperties>
</file>